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5" r:id="rId8"/>
    <p:sldId id="262"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100" d="100"/>
          <a:sy n="100" d="100"/>
        </p:scale>
        <p:origin x="-123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EC90D-2521-BB42-BBCB-072F981E6A09}" type="datetimeFigureOut">
              <a:rPr lang="en-US" smtClean="0"/>
              <a:t>6/14/2016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DDA6F-D681-AD45-8797-E8A191469C35}" type="slidenum">
              <a:rPr lang="en-US" smtClean="0"/>
              <a:t>‹#›</a:t>
            </a:fld>
            <a:endParaRPr lang="en-US"/>
          </a:p>
        </p:txBody>
      </p:sp>
    </p:spTree>
    <p:extLst>
      <p:ext uri="{BB962C8B-B14F-4D97-AF65-F5344CB8AC3E}">
        <p14:creationId xmlns:p14="http://schemas.microsoft.com/office/powerpoint/2010/main" val="119035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Ellipses should be highlighted</a:t>
            </a:r>
            <a:endParaRPr lang="en-US" dirty="0"/>
          </a:p>
        </p:txBody>
      </p:sp>
      <p:sp>
        <p:nvSpPr>
          <p:cNvPr id="4" name="Slide Number Placeholder 3"/>
          <p:cNvSpPr>
            <a:spLocks noGrp="1"/>
          </p:cNvSpPr>
          <p:nvPr>
            <p:ph type="sldNum" sz="quarter" idx="10"/>
          </p:nvPr>
        </p:nvSpPr>
        <p:spPr/>
        <p:txBody>
          <a:bodyPr/>
          <a:lstStyle/>
          <a:p>
            <a:fld id="{799DDA6F-D681-AD45-8797-E8A191469C35}" type="slidenum">
              <a:rPr lang="en-US" smtClean="0"/>
              <a:t>3</a:t>
            </a:fld>
            <a:endParaRPr lang="en-US"/>
          </a:p>
        </p:txBody>
      </p:sp>
    </p:spTree>
    <p:extLst>
      <p:ext uri="{BB962C8B-B14F-4D97-AF65-F5344CB8AC3E}">
        <p14:creationId xmlns:p14="http://schemas.microsoft.com/office/powerpoint/2010/main" val="19388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002EE4-3745-1F42-A652-C517210EC8C5}"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D812E-3751-004E-8A66-E836D1861810}" type="slidenum">
              <a:rPr lang="en-US" smtClean="0"/>
              <a:t>‹#›</a:t>
            </a:fld>
            <a:endParaRPr lang="en-US"/>
          </a:p>
        </p:txBody>
      </p:sp>
    </p:spTree>
    <p:extLst>
      <p:ext uri="{BB962C8B-B14F-4D97-AF65-F5344CB8AC3E}">
        <p14:creationId xmlns:p14="http://schemas.microsoft.com/office/powerpoint/2010/main" val="209094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2EE4-3745-1F42-A652-C517210EC8C5}"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D812E-3751-004E-8A66-E836D1861810}" type="slidenum">
              <a:rPr lang="en-US" smtClean="0"/>
              <a:t>‹#›</a:t>
            </a:fld>
            <a:endParaRPr lang="en-US"/>
          </a:p>
        </p:txBody>
      </p:sp>
    </p:spTree>
    <p:extLst>
      <p:ext uri="{BB962C8B-B14F-4D97-AF65-F5344CB8AC3E}">
        <p14:creationId xmlns:p14="http://schemas.microsoft.com/office/powerpoint/2010/main" val="273554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2EE4-3745-1F42-A652-C517210EC8C5}"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D812E-3751-004E-8A66-E836D1861810}" type="slidenum">
              <a:rPr lang="en-US" smtClean="0"/>
              <a:t>‹#›</a:t>
            </a:fld>
            <a:endParaRPr lang="en-US"/>
          </a:p>
        </p:txBody>
      </p:sp>
    </p:spTree>
    <p:extLst>
      <p:ext uri="{BB962C8B-B14F-4D97-AF65-F5344CB8AC3E}">
        <p14:creationId xmlns:p14="http://schemas.microsoft.com/office/powerpoint/2010/main" val="176072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2EE4-3745-1F42-A652-C517210EC8C5}"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D812E-3751-004E-8A66-E836D1861810}" type="slidenum">
              <a:rPr lang="en-US" smtClean="0"/>
              <a:t>‹#›</a:t>
            </a:fld>
            <a:endParaRPr lang="en-US"/>
          </a:p>
        </p:txBody>
      </p:sp>
    </p:spTree>
    <p:extLst>
      <p:ext uri="{BB962C8B-B14F-4D97-AF65-F5344CB8AC3E}">
        <p14:creationId xmlns:p14="http://schemas.microsoft.com/office/powerpoint/2010/main" val="6862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2EE4-3745-1F42-A652-C517210EC8C5}"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D812E-3751-004E-8A66-E836D1861810}" type="slidenum">
              <a:rPr lang="en-US" smtClean="0"/>
              <a:t>‹#›</a:t>
            </a:fld>
            <a:endParaRPr lang="en-US"/>
          </a:p>
        </p:txBody>
      </p:sp>
    </p:spTree>
    <p:extLst>
      <p:ext uri="{BB962C8B-B14F-4D97-AF65-F5344CB8AC3E}">
        <p14:creationId xmlns:p14="http://schemas.microsoft.com/office/powerpoint/2010/main" val="145511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002EE4-3745-1F42-A652-C517210EC8C5}" type="datetimeFigureOut">
              <a:rPr lang="en-US" smtClean="0"/>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D812E-3751-004E-8A66-E836D1861810}" type="slidenum">
              <a:rPr lang="en-US" smtClean="0"/>
              <a:t>‹#›</a:t>
            </a:fld>
            <a:endParaRPr lang="en-US"/>
          </a:p>
        </p:txBody>
      </p:sp>
    </p:spTree>
    <p:extLst>
      <p:ext uri="{BB962C8B-B14F-4D97-AF65-F5344CB8AC3E}">
        <p14:creationId xmlns:p14="http://schemas.microsoft.com/office/powerpoint/2010/main" val="204747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2EE4-3745-1F42-A652-C517210EC8C5}" type="datetimeFigureOut">
              <a:rPr lang="en-US" smtClean="0"/>
              <a:t>6/14/2016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FD812E-3751-004E-8A66-E836D1861810}" type="slidenum">
              <a:rPr lang="en-US" smtClean="0"/>
              <a:t>‹#›</a:t>
            </a:fld>
            <a:endParaRPr lang="en-US"/>
          </a:p>
        </p:txBody>
      </p:sp>
    </p:spTree>
    <p:extLst>
      <p:ext uri="{BB962C8B-B14F-4D97-AF65-F5344CB8AC3E}">
        <p14:creationId xmlns:p14="http://schemas.microsoft.com/office/powerpoint/2010/main" val="45369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002EE4-3745-1F42-A652-C517210EC8C5}" type="datetimeFigureOut">
              <a:rPr lang="en-US" smtClean="0"/>
              <a:t>6/14/2016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D812E-3751-004E-8A66-E836D1861810}" type="slidenum">
              <a:rPr lang="en-US" smtClean="0"/>
              <a:t>‹#›</a:t>
            </a:fld>
            <a:endParaRPr lang="en-US"/>
          </a:p>
        </p:txBody>
      </p:sp>
    </p:spTree>
    <p:extLst>
      <p:ext uri="{BB962C8B-B14F-4D97-AF65-F5344CB8AC3E}">
        <p14:creationId xmlns:p14="http://schemas.microsoft.com/office/powerpoint/2010/main" val="28739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02EE4-3745-1F42-A652-C517210EC8C5}" type="datetimeFigureOut">
              <a:rPr lang="en-US" smtClean="0"/>
              <a:t>6/14/2016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FD812E-3751-004E-8A66-E836D1861810}" type="slidenum">
              <a:rPr lang="en-US" smtClean="0"/>
              <a:t>‹#›</a:t>
            </a:fld>
            <a:endParaRPr lang="en-US"/>
          </a:p>
        </p:txBody>
      </p:sp>
    </p:spTree>
    <p:extLst>
      <p:ext uri="{BB962C8B-B14F-4D97-AF65-F5344CB8AC3E}">
        <p14:creationId xmlns:p14="http://schemas.microsoft.com/office/powerpoint/2010/main" val="252484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2EE4-3745-1F42-A652-C517210EC8C5}" type="datetimeFigureOut">
              <a:rPr lang="en-US" smtClean="0"/>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D812E-3751-004E-8A66-E836D1861810}" type="slidenum">
              <a:rPr lang="en-US" smtClean="0"/>
              <a:t>‹#›</a:t>
            </a:fld>
            <a:endParaRPr lang="en-US"/>
          </a:p>
        </p:txBody>
      </p:sp>
    </p:spTree>
    <p:extLst>
      <p:ext uri="{BB962C8B-B14F-4D97-AF65-F5344CB8AC3E}">
        <p14:creationId xmlns:p14="http://schemas.microsoft.com/office/powerpoint/2010/main" val="391583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2EE4-3745-1F42-A652-C517210EC8C5}" type="datetimeFigureOut">
              <a:rPr lang="en-US" smtClean="0"/>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D812E-3751-004E-8A66-E836D1861810}" type="slidenum">
              <a:rPr lang="en-US" smtClean="0"/>
              <a:t>‹#›</a:t>
            </a:fld>
            <a:endParaRPr lang="en-US"/>
          </a:p>
        </p:txBody>
      </p:sp>
    </p:spTree>
    <p:extLst>
      <p:ext uri="{BB962C8B-B14F-4D97-AF65-F5344CB8AC3E}">
        <p14:creationId xmlns:p14="http://schemas.microsoft.com/office/powerpoint/2010/main" val="105748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02EE4-3745-1F42-A652-C517210EC8C5}" type="datetimeFigureOut">
              <a:rPr lang="en-US" smtClean="0"/>
              <a:t>6/14/2016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812E-3751-004E-8A66-E836D1861810}" type="slidenum">
              <a:rPr lang="en-US" smtClean="0"/>
              <a:t>‹#›</a:t>
            </a:fld>
            <a:endParaRPr lang="en-US"/>
          </a:p>
        </p:txBody>
      </p:sp>
    </p:spTree>
    <p:extLst>
      <p:ext uri="{BB962C8B-B14F-4D97-AF65-F5344CB8AC3E}">
        <p14:creationId xmlns:p14="http://schemas.microsoft.com/office/powerpoint/2010/main" val="3640401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67976"/>
            <a:ext cx="4401966" cy="5983624"/>
          </a:xfrm>
          <a:prstGeom prst="rect">
            <a:avLst/>
          </a:prstGeom>
        </p:spPr>
      </p:pic>
      <p:sp>
        <p:nvSpPr>
          <p:cNvPr id="5" name="TextBox 4"/>
          <p:cNvSpPr txBox="1"/>
          <p:nvPr/>
        </p:nvSpPr>
        <p:spPr>
          <a:xfrm>
            <a:off x="4508500" y="1727200"/>
            <a:ext cx="4546600" cy="2369880"/>
          </a:xfrm>
          <a:prstGeom prst="rect">
            <a:avLst/>
          </a:prstGeom>
          <a:noFill/>
        </p:spPr>
        <p:txBody>
          <a:bodyPr wrap="square" rtlCol="0">
            <a:spAutoFit/>
          </a:bodyPr>
          <a:lstStyle/>
          <a:p>
            <a:r>
              <a:rPr lang="en-US" sz="2800" dirty="0" smtClean="0"/>
              <a:t>Rudolf Rocker</a:t>
            </a:r>
            <a:endParaRPr lang="en-US" sz="2000" dirty="0" smtClean="0"/>
          </a:p>
          <a:p>
            <a:endParaRPr lang="en-US" sz="2000" dirty="0" smtClean="0"/>
          </a:p>
          <a:p>
            <a:r>
              <a:rPr lang="en-US" sz="2000" dirty="0" smtClean="0"/>
              <a:t>Born: Mainz, Germany, March 25, 1873</a:t>
            </a:r>
          </a:p>
          <a:p>
            <a:r>
              <a:rPr lang="en-US" sz="2000" dirty="0" smtClean="0"/>
              <a:t>Died: near </a:t>
            </a:r>
            <a:r>
              <a:rPr lang="en-US" sz="2000" dirty="0" err="1" smtClean="0"/>
              <a:t>Crompond</a:t>
            </a:r>
            <a:r>
              <a:rPr lang="en-US" sz="2000" dirty="0" smtClean="0"/>
              <a:t>, NY, Sept. 19, 1958</a:t>
            </a:r>
          </a:p>
          <a:p>
            <a:endParaRPr lang="en-US" sz="2000" dirty="0"/>
          </a:p>
          <a:p>
            <a:r>
              <a:rPr lang="en-US" sz="2000" i="1" dirty="0" err="1" smtClean="0"/>
              <a:t>Memoiren</a:t>
            </a:r>
            <a:r>
              <a:rPr lang="en-US" sz="2000" i="1" dirty="0" smtClean="0"/>
              <a:t> </a:t>
            </a:r>
            <a:r>
              <a:rPr lang="en-US" sz="2000" i="1" dirty="0" err="1" smtClean="0"/>
              <a:t>eines</a:t>
            </a:r>
            <a:r>
              <a:rPr lang="en-US" sz="2000" i="1" dirty="0" smtClean="0"/>
              <a:t> </a:t>
            </a:r>
            <a:r>
              <a:rPr lang="en-US" sz="2000" i="1" dirty="0" err="1" smtClean="0"/>
              <a:t>deutschen</a:t>
            </a:r>
            <a:r>
              <a:rPr lang="en-US" sz="2000" i="1" dirty="0" smtClean="0"/>
              <a:t> </a:t>
            </a:r>
            <a:r>
              <a:rPr lang="en-US" sz="2000" i="1" dirty="0" err="1" smtClean="0"/>
              <a:t>Anarchisten</a:t>
            </a:r>
            <a:endParaRPr lang="en-US" sz="2000" i="1" dirty="0" smtClean="0"/>
          </a:p>
          <a:p>
            <a:r>
              <a:rPr lang="en-US" sz="2000" dirty="0" smtClean="0"/>
              <a:t>Published: edition </a:t>
            </a:r>
            <a:r>
              <a:rPr lang="en-US" sz="2000" dirty="0" err="1" smtClean="0"/>
              <a:t>suhrkamp</a:t>
            </a:r>
            <a:r>
              <a:rPr lang="en-US" sz="2000" dirty="0" smtClean="0"/>
              <a:t> 1974</a:t>
            </a:r>
          </a:p>
        </p:txBody>
      </p:sp>
    </p:spTree>
    <p:extLst>
      <p:ext uri="{BB962C8B-B14F-4D97-AF65-F5344CB8AC3E}">
        <p14:creationId xmlns:p14="http://schemas.microsoft.com/office/powerpoint/2010/main" val="1868542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1400" y="946140"/>
            <a:ext cx="7099300" cy="4893647"/>
          </a:xfrm>
          <a:prstGeom prst="rect">
            <a:avLst/>
          </a:prstGeom>
        </p:spPr>
        <p:txBody>
          <a:bodyPr wrap="square">
            <a:spAutoFit/>
          </a:bodyPr>
          <a:lstStyle/>
          <a:p>
            <a:r>
              <a:rPr lang="en-US" sz="2400" dirty="0" smtClean="0"/>
              <a:t>	To </a:t>
            </a:r>
            <a:r>
              <a:rPr lang="en-US" sz="2400" dirty="0"/>
              <a:t>be honest, I don't see any “rewrite” going on. Everything I’ve done in the translation is an attempt to convey a move or shock or darkening that happens in the original text. This doesn’t always mean reproducing the words and sentences of the original in their same order. … It’s true </a:t>
            </a:r>
            <a:r>
              <a:rPr lang="en-US" sz="2400" dirty="0" err="1"/>
              <a:t>Sophokles</a:t>
            </a:r>
            <a:r>
              <a:rPr lang="en-US" sz="2400" dirty="0"/>
              <a:t> doesn’t mention Hegel on the first page of </a:t>
            </a:r>
            <a:r>
              <a:rPr lang="en-US" sz="2400" i="1" dirty="0"/>
              <a:t>Antigone</a:t>
            </a:r>
            <a:r>
              <a:rPr lang="en-US" sz="2400" dirty="0"/>
              <a:t>, but he does refer to the long tradition of A’s catastrophic family in order to remind his Greek audience of the legend and for us, in 2012, the Antigone legend includes Hegel</a:t>
            </a:r>
            <a:r>
              <a:rPr lang="en-US" sz="2400" dirty="0" smtClean="0"/>
              <a:t>.</a:t>
            </a:r>
          </a:p>
          <a:p>
            <a:endParaRPr lang="en-US" sz="2400" dirty="0" smtClean="0"/>
          </a:p>
          <a:p>
            <a:pPr algn="r"/>
            <a:r>
              <a:rPr lang="en-US" sz="2400" dirty="0" smtClean="0"/>
              <a:t>Anne Carson, “Anne Carson: </a:t>
            </a:r>
            <a:r>
              <a:rPr lang="en-US" sz="2400" dirty="0" err="1" smtClean="0"/>
              <a:t>Antigonick</a:t>
            </a:r>
            <a:r>
              <a:rPr lang="en-US" sz="2400" dirty="0" smtClean="0"/>
              <a:t>”</a:t>
            </a:r>
          </a:p>
          <a:p>
            <a:pPr algn="r"/>
            <a:r>
              <a:rPr lang="en-US" sz="2400" dirty="0" err="1" smtClean="0"/>
              <a:t>suicidegirls.com</a:t>
            </a:r>
            <a:r>
              <a:rPr lang="en-US" sz="2400" dirty="0" smtClean="0"/>
              <a:t>, July 29, 2012</a:t>
            </a:r>
            <a:endParaRPr lang="en-US" sz="2400" dirty="0"/>
          </a:p>
        </p:txBody>
      </p:sp>
    </p:spTree>
    <p:extLst>
      <p:ext uri="{BB962C8B-B14F-4D97-AF65-F5344CB8AC3E}">
        <p14:creationId xmlns:p14="http://schemas.microsoft.com/office/powerpoint/2010/main" val="191063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647700"/>
            <a:ext cx="7747000" cy="5632310"/>
          </a:xfrm>
          <a:prstGeom prst="rect">
            <a:avLst/>
          </a:prstGeom>
          <a:noFill/>
        </p:spPr>
        <p:txBody>
          <a:bodyPr wrap="square" rtlCol="0">
            <a:spAutoFit/>
          </a:bodyPr>
          <a:lstStyle/>
          <a:p>
            <a:r>
              <a:rPr lang="en-US" sz="2400" dirty="0" smtClean="0"/>
              <a:t>	Rudolf </a:t>
            </a:r>
            <a:r>
              <a:rPr lang="en-US" sz="2400" dirty="0"/>
              <a:t>Rocker was an outstanding speaker, as his contemporaneous, Weimar-era comrades consistently point out. Even his memoirs—nearly 2,200 manuscript pages—are written in an oratorical style. This explains his tendency toward accumulation and repetition, which are less demanding of a listener than a reader. He frequently states something in the first part of a sentence only to restate it in a dependent clause, usually in attenuated form. Here and there we have tacitly ameliorated (</a:t>
            </a:r>
            <a:r>
              <a:rPr lang="en-US" sz="2400" i="1" dirty="0" err="1"/>
              <a:t>verbessert</a:t>
            </a:r>
            <a:r>
              <a:rPr lang="en-US" sz="2400" dirty="0"/>
              <a:t>) repetitions such as these, along with Rocker’s Americanisms and his unmistakable stylistic unevenness, although we have of course only done so where these changes preserve the meaning of the source text.</a:t>
            </a:r>
            <a:r>
              <a:rPr lang="en-US" sz="2400" dirty="0" smtClean="0">
                <a:effectLst/>
              </a:rPr>
              <a:t> </a:t>
            </a:r>
          </a:p>
          <a:p>
            <a:endParaRPr lang="en-US" sz="2400" dirty="0" smtClean="0">
              <a:effectLst/>
            </a:endParaRPr>
          </a:p>
          <a:p>
            <a:pPr algn="r"/>
            <a:r>
              <a:rPr lang="en-US" sz="2400" dirty="0" smtClean="0"/>
              <a:t>- Editors Magdalena </a:t>
            </a:r>
            <a:r>
              <a:rPr lang="en-US" sz="2400" dirty="0" err="1" smtClean="0"/>
              <a:t>Melnikow</a:t>
            </a:r>
            <a:r>
              <a:rPr lang="en-US" sz="2400" dirty="0"/>
              <a:t> </a:t>
            </a:r>
            <a:r>
              <a:rPr lang="en-US" sz="2400" dirty="0" smtClean="0"/>
              <a:t>and Hans Peter </a:t>
            </a:r>
            <a:r>
              <a:rPr lang="en-US" sz="2400" dirty="0" err="1" smtClean="0"/>
              <a:t>Duerr</a:t>
            </a:r>
            <a:endParaRPr lang="en-US" sz="2400" dirty="0"/>
          </a:p>
        </p:txBody>
      </p:sp>
    </p:spTree>
    <p:extLst>
      <p:ext uri="{BB962C8B-B14F-4D97-AF65-F5344CB8AC3E}">
        <p14:creationId xmlns:p14="http://schemas.microsoft.com/office/powerpoint/2010/main" val="1934021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76500" y="0"/>
            <a:ext cx="4173703" cy="6858000"/>
          </a:xfrm>
          <a:prstGeom prst="rect">
            <a:avLst/>
          </a:prstGeom>
        </p:spPr>
      </p:pic>
      <p:sp>
        <p:nvSpPr>
          <p:cNvPr id="3" name="Process 2"/>
          <p:cNvSpPr/>
          <p:nvPr/>
        </p:nvSpPr>
        <p:spPr>
          <a:xfrm>
            <a:off x="2794000" y="1765300"/>
            <a:ext cx="444500" cy="279400"/>
          </a:xfrm>
          <a:prstGeom prst="flowChartProcess">
            <a:avLst/>
          </a:prstGeom>
          <a:solidFill>
            <a:srgbClr val="FF0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rocess 3"/>
          <p:cNvSpPr/>
          <p:nvPr/>
        </p:nvSpPr>
        <p:spPr>
          <a:xfrm>
            <a:off x="2882900" y="4940300"/>
            <a:ext cx="444500" cy="279400"/>
          </a:xfrm>
          <a:prstGeom prst="flowChartProcess">
            <a:avLst/>
          </a:prstGeom>
          <a:solidFill>
            <a:srgbClr val="FF0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rocess 4"/>
          <p:cNvSpPr/>
          <p:nvPr/>
        </p:nvSpPr>
        <p:spPr>
          <a:xfrm>
            <a:off x="5156200" y="2209800"/>
            <a:ext cx="469900" cy="317500"/>
          </a:xfrm>
          <a:prstGeom prst="flowChartProcess">
            <a:avLst/>
          </a:prstGeom>
          <a:solidFill>
            <a:srgbClr val="FF0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rocess 5"/>
          <p:cNvSpPr/>
          <p:nvPr/>
        </p:nvSpPr>
        <p:spPr>
          <a:xfrm>
            <a:off x="4381500" y="279400"/>
            <a:ext cx="444500" cy="279400"/>
          </a:xfrm>
          <a:prstGeom prst="flowChartProcess">
            <a:avLst/>
          </a:prstGeom>
          <a:solidFill>
            <a:srgbClr val="FF0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425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300" y="736600"/>
            <a:ext cx="7645400" cy="5324535"/>
          </a:xfrm>
          <a:prstGeom prst="rect">
            <a:avLst/>
          </a:prstGeom>
          <a:noFill/>
        </p:spPr>
        <p:txBody>
          <a:bodyPr wrap="square" rtlCol="0">
            <a:spAutoFit/>
          </a:bodyPr>
          <a:lstStyle/>
          <a:p>
            <a:r>
              <a:rPr lang="de-DE" sz="2000" dirty="0" smtClean="0"/>
              <a:t>[DE]</a:t>
            </a:r>
          </a:p>
          <a:p>
            <a:r>
              <a:rPr lang="de-DE" sz="2000" dirty="0"/>
              <a:t>	</a:t>
            </a:r>
            <a:r>
              <a:rPr lang="de-DE" sz="2000" dirty="0" smtClean="0"/>
              <a:t>Als </a:t>
            </a:r>
            <a:r>
              <a:rPr lang="de-DE" sz="2000" dirty="0"/>
              <a:t>er mit gefesselten Händen und von Gendarmen umringt das Blutgerüst vor sich sah, verhöhnte er gleichsam den Tod, indem er eine Strophe aus dem alten revolutionären Volkslied </a:t>
            </a:r>
            <a:r>
              <a:rPr lang="de-DE" sz="2000" i="1" dirty="0"/>
              <a:t>Le </a:t>
            </a:r>
            <a:r>
              <a:rPr lang="de-DE" sz="2000" i="1" dirty="0" err="1"/>
              <a:t>Père</a:t>
            </a:r>
            <a:r>
              <a:rPr lang="de-DE" sz="2000" i="1" dirty="0"/>
              <a:t> </a:t>
            </a:r>
            <a:r>
              <a:rPr lang="de-DE" sz="2000" i="1" dirty="0" err="1"/>
              <a:t>Duchène</a:t>
            </a:r>
            <a:r>
              <a:rPr lang="de-DE" sz="2000" i="1" dirty="0"/>
              <a:t> </a:t>
            </a:r>
            <a:r>
              <a:rPr lang="de-DE" sz="2000" dirty="0"/>
              <a:t>anstimmte. […]</a:t>
            </a:r>
            <a:r>
              <a:rPr lang="en-US" sz="2000" dirty="0"/>
              <a:t> </a:t>
            </a:r>
            <a:endParaRPr lang="en-US" sz="2000" dirty="0" smtClean="0"/>
          </a:p>
          <a:p>
            <a:r>
              <a:rPr lang="de-DE" sz="2000" dirty="0"/>
              <a:t>	</a:t>
            </a:r>
            <a:r>
              <a:rPr lang="de-DE" sz="2000" dirty="0" smtClean="0"/>
              <a:t>Ein </a:t>
            </a:r>
            <a:r>
              <a:rPr lang="de-DE" sz="2000" dirty="0"/>
              <a:t>neues Lied, </a:t>
            </a:r>
            <a:r>
              <a:rPr lang="de-DE" sz="2000" i="1" dirty="0"/>
              <a:t>La </a:t>
            </a:r>
            <a:r>
              <a:rPr lang="de-DE" sz="2000" i="1" dirty="0" err="1"/>
              <a:t>Ravachole</a:t>
            </a:r>
            <a:r>
              <a:rPr lang="de-DE" sz="2000" dirty="0"/>
              <a:t> genannt, das nach den Klängen der </a:t>
            </a:r>
            <a:r>
              <a:rPr lang="de-DE" sz="2000" i="1" dirty="0"/>
              <a:t>Carmagnole</a:t>
            </a:r>
            <a:r>
              <a:rPr lang="de-DE" sz="2000" dirty="0"/>
              <a:t> und des </a:t>
            </a:r>
            <a:r>
              <a:rPr lang="de-DE" sz="2000" i="1" dirty="0" err="1"/>
              <a:t>Ça</a:t>
            </a:r>
            <a:r>
              <a:rPr lang="de-DE" sz="2000" i="1" dirty="0"/>
              <a:t> Ira</a:t>
            </a:r>
            <a:r>
              <a:rPr lang="de-DE" sz="2000" dirty="0"/>
              <a:t> der großen </a:t>
            </a:r>
            <a:r>
              <a:rPr lang="de-DE" sz="2000" dirty="0" err="1"/>
              <a:t>Revolutions</a:t>
            </a:r>
            <a:r>
              <a:rPr lang="de-DE" sz="2000" dirty="0"/>
              <a:t> gesungen wurde, hörte man damals in allen revolutionären Volksversammlungen.</a:t>
            </a:r>
            <a:r>
              <a:rPr lang="en-US" sz="2000" dirty="0"/>
              <a:t> </a:t>
            </a:r>
            <a:endParaRPr lang="en-US" sz="2000" dirty="0" smtClean="0"/>
          </a:p>
          <a:p>
            <a:pPr algn="r"/>
            <a:r>
              <a:rPr lang="en-US" sz="2000" dirty="0" smtClean="0"/>
              <a:t>(106)</a:t>
            </a:r>
          </a:p>
          <a:p>
            <a:pPr algn="r"/>
            <a:endParaRPr lang="en-US" sz="2000" dirty="0"/>
          </a:p>
          <a:p>
            <a:r>
              <a:rPr lang="en-US" sz="2000" dirty="0" smtClean="0"/>
              <a:t>[EN]</a:t>
            </a:r>
          </a:p>
          <a:p>
            <a:r>
              <a:rPr lang="en-US" sz="2000" dirty="0" smtClean="0"/>
              <a:t>	As he stood before the scaffold, surrounded </a:t>
            </a:r>
            <a:r>
              <a:rPr lang="en-US" sz="2000" dirty="0"/>
              <a:t>by gendarmes and with his hands shackled, he </a:t>
            </a:r>
            <a:r>
              <a:rPr lang="en-US" sz="2000" dirty="0" smtClean="0"/>
              <a:t>scoffed at </a:t>
            </a:r>
            <a:r>
              <a:rPr lang="en-US" sz="2000" dirty="0"/>
              <a:t>death, in his way, </a:t>
            </a:r>
            <a:r>
              <a:rPr lang="en-US" sz="2000" dirty="0" smtClean="0"/>
              <a:t>by singing </a:t>
            </a:r>
            <a:r>
              <a:rPr lang="en-US" sz="2000" dirty="0"/>
              <a:t>a verse from the old revolutionary song </a:t>
            </a:r>
            <a:r>
              <a:rPr lang="en-US" sz="2000" i="1" dirty="0"/>
              <a:t>Le </a:t>
            </a:r>
            <a:r>
              <a:rPr lang="en-US" sz="2000" i="1" dirty="0" err="1"/>
              <a:t>Père</a:t>
            </a:r>
            <a:r>
              <a:rPr lang="en-US" sz="2000" i="1" dirty="0"/>
              <a:t> </a:t>
            </a:r>
            <a:r>
              <a:rPr lang="en-US" sz="2000" i="1" dirty="0" err="1"/>
              <a:t>Duchène</a:t>
            </a:r>
            <a:r>
              <a:rPr lang="en-US" sz="2000" dirty="0"/>
              <a:t>. </a:t>
            </a:r>
            <a:r>
              <a:rPr lang="en-US" sz="2000" dirty="0" smtClean="0"/>
              <a:t>… </a:t>
            </a:r>
          </a:p>
          <a:p>
            <a:r>
              <a:rPr lang="en-US" sz="2000" dirty="0"/>
              <a:t>	</a:t>
            </a:r>
            <a:r>
              <a:rPr lang="en-US" sz="2000" dirty="0" smtClean="0"/>
              <a:t>You couldn’t go to a revolutionary assembly after that without hearing a </a:t>
            </a:r>
            <a:r>
              <a:rPr lang="en-US" sz="2000" dirty="0"/>
              <a:t>new song called </a:t>
            </a:r>
            <a:r>
              <a:rPr lang="en-US" sz="2000" i="1" dirty="0"/>
              <a:t>La </a:t>
            </a:r>
            <a:r>
              <a:rPr lang="en-US" sz="2000" i="1" dirty="0" err="1" smtClean="0"/>
              <a:t>Ravachole</a:t>
            </a:r>
            <a:r>
              <a:rPr lang="en-US" sz="2000" dirty="0" smtClean="0"/>
              <a:t>, which was </a:t>
            </a:r>
            <a:r>
              <a:rPr lang="en-US" sz="2000" dirty="0"/>
              <a:t>based on </a:t>
            </a:r>
            <a:r>
              <a:rPr lang="en-US" sz="2000" dirty="0" smtClean="0"/>
              <a:t>the French Revolutionary songs </a:t>
            </a:r>
            <a:r>
              <a:rPr lang="en-US" sz="2000" i="1" dirty="0" smtClean="0"/>
              <a:t>La </a:t>
            </a:r>
            <a:r>
              <a:rPr lang="en-US" sz="2000" i="1" dirty="0"/>
              <a:t>Carmagnole</a:t>
            </a:r>
            <a:r>
              <a:rPr lang="en-US" sz="2000" dirty="0"/>
              <a:t> and </a:t>
            </a:r>
            <a:r>
              <a:rPr lang="en-US" sz="2000" i="1" dirty="0" err="1"/>
              <a:t>Ça</a:t>
            </a:r>
            <a:r>
              <a:rPr lang="en-US" sz="2000" i="1" dirty="0"/>
              <a:t> </a:t>
            </a:r>
            <a:r>
              <a:rPr lang="en-US" sz="2000" i="1" dirty="0" err="1" smtClean="0"/>
              <a:t>ira</a:t>
            </a:r>
            <a:r>
              <a:rPr lang="en-US" sz="2000" dirty="0" smtClean="0"/>
              <a:t>. </a:t>
            </a:r>
            <a:endParaRPr lang="en-US" sz="2000" dirty="0"/>
          </a:p>
        </p:txBody>
      </p:sp>
    </p:spTree>
    <p:extLst>
      <p:ext uri="{BB962C8B-B14F-4D97-AF65-F5344CB8AC3E}">
        <p14:creationId xmlns:p14="http://schemas.microsoft.com/office/powerpoint/2010/main" val="2512193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0000" y="203857"/>
            <a:ext cx="6654800" cy="6463309"/>
          </a:xfrm>
          <a:prstGeom prst="rect">
            <a:avLst/>
          </a:prstGeom>
        </p:spPr>
        <p:txBody>
          <a:bodyPr wrap="square">
            <a:spAutoFit/>
          </a:bodyPr>
          <a:lstStyle/>
          <a:p>
            <a:r>
              <a:rPr lang="en-US" dirty="0" smtClean="0"/>
              <a:t>	</a:t>
            </a:r>
            <a:r>
              <a:rPr lang="en-US" dirty="0"/>
              <a:t>As he stood before the scaffold, surrounded by gendarmes and with his hands shackled, he scoffed at death, in his way, by singing a verse from the old revolutionary song </a:t>
            </a:r>
            <a:r>
              <a:rPr lang="en-US" i="1" dirty="0"/>
              <a:t>Le </a:t>
            </a:r>
            <a:r>
              <a:rPr lang="en-US" i="1" dirty="0" err="1"/>
              <a:t>Père</a:t>
            </a:r>
            <a:r>
              <a:rPr lang="en-US" i="1" dirty="0"/>
              <a:t> </a:t>
            </a:r>
            <a:r>
              <a:rPr lang="en-US" i="1" dirty="0" err="1"/>
              <a:t>Duchène</a:t>
            </a:r>
            <a:r>
              <a:rPr lang="en-US" dirty="0" smtClean="0"/>
              <a:t>.</a:t>
            </a:r>
          </a:p>
          <a:p>
            <a:endParaRPr lang="en-US" dirty="0"/>
          </a:p>
          <a:p>
            <a:r>
              <a:rPr lang="en-US" i="1" dirty="0" smtClean="0"/>
              <a:t>	—</a:t>
            </a:r>
            <a:r>
              <a:rPr lang="en-US" i="1" dirty="0"/>
              <a:t>I’m sorry to interrupt, but why do you spell it that way?</a:t>
            </a:r>
            <a:endParaRPr lang="en-US" dirty="0"/>
          </a:p>
          <a:p>
            <a:r>
              <a:rPr lang="en-US" i="1" dirty="0" smtClean="0"/>
              <a:t>	—</a:t>
            </a:r>
            <a:r>
              <a:rPr lang="en-US" i="1" dirty="0"/>
              <a:t>Spell it what way?</a:t>
            </a:r>
            <a:endParaRPr lang="en-US" dirty="0"/>
          </a:p>
          <a:p>
            <a:r>
              <a:rPr lang="en-US" i="1" dirty="0" smtClean="0"/>
              <a:t>	—</a:t>
            </a:r>
            <a:r>
              <a:rPr lang="en-US" i="1" dirty="0"/>
              <a:t>Isn’t it D-u-c-h-e-s-n-e? That’s how the newspaper spelled it.</a:t>
            </a:r>
            <a:endParaRPr lang="en-US" dirty="0"/>
          </a:p>
          <a:p>
            <a:r>
              <a:rPr lang="en-US" i="1" dirty="0" smtClean="0"/>
              <a:t>	—</a:t>
            </a:r>
            <a:r>
              <a:rPr lang="en-US" i="1" dirty="0"/>
              <a:t>Okay, fine, you got me on a technicality. French is not my first language and my memory isn’t so 100 per cent, okay? Now, after </a:t>
            </a:r>
            <a:r>
              <a:rPr lang="en-US" i="1" dirty="0" err="1"/>
              <a:t>Ravachol</a:t>
            </a:r>
            <a:r>
              <a:rPr lang="en-US" i="1" dirty="0"/>
              <a:t> died—</a:t>
            </a:r>
            <a:endParaRPr lang="en-US" dirty="0"/>
          </a:p>
          <a:p>
            <a:r>
              <a:rPr lang="en-US" i="1" dirty="0" smtClean="0"/>
              <a:t>	—</a:t>
            </a:r>
            <a:r>
              <a:rPr lang="en-US" i="1" dirty="0"/>
              <a:t>Do you remember how the song goes?</a:t>
            </a:r>
            <a:endParaRPr lang="en-US" dirty="0"/>
          </a:p>
          <a:p>
            <a:r>
              <a:rPr lang="en-US" i="1" dirty="0" smtClean="0"/>
              <a:t>	—</a:t>
            </a:r>
            <a:r>
              <a:rPr lang="en-US" i="1" dirty="0"/>
              <a:t>What song?</a:t>
            </a:r>
            <a:endParaRPr lang="en-US" dirty="0"/>
          </a:p>
          <a:p>
            <a:r>
              <a:rPr lang="en-US" i="1" dirty="0" smtClean="0"/>
              <a:t>	—</a:t>
            </a:r>
            <a:r>
              <a:rPr lang="en-US" i="1" dirty="0"/>
              <a:t>Le </a:t>
            </a:r>
            <a:r>
              <a:rPr lang="en-US" i="1" dirty="0" err="1"/>
              <a:t>Père</a:t>
            </a:r>
            <a:r>
              <a:rPr lang="en-US" i="1" dirty="0"/>
              <a:t> Duchesne.</a:t>
            </a:r>
            <a:endParaRPr lang="en-US" dirty="0"/>
          </a:p>
          <a:p>
            <a:r>
              <a:rPr lang="en-US" i="1" dirty="0" smtClean="0"/>
              <a:t>	—</a:t>
            </a:r>
            <a:r>
              <a:rPr lang="en-US" i="1" dirty="0"/>
              <a:t>Remember it? Sure I remember it. What, you want that I should also sing it for you?</a:t>
            </a:r>
            <a:endParaRPr lang="en-US" dirty="0"/>
          </a:p>
          <a:p>
            <a:r>
              <a:rPr lang="en-US" i="1" dirty="0" smtClean="0"/>
              <a:t>	—</a:t>
            </a:r>
            <a:r>
              <a:rPr lang="en-US" i="1" dirty="0"/>
              <a:t>Oh, well, since you mention it, that would be great, thanks!</a:t>
            </a:r>
            <a:endParaRPr lang="en-US" dirty="0"/>
          </a:p>
          <a:p>
            <a:r>
              <a:rPr lang="en-US" i="1" dirty="0" smtClean="0"/>
              <a:t>	—</a:t>
            </a:r>
            <a:r>
              <a:rPr lang="en-US" i="1" dirty="0"/>
              <a:t>Look, I am not a singer. You know this.</a:t>
            </a:r>
            <a:endParaRPr lang="en-US" dirty="0"/>
          </a:p>
          <a:p>
            <a:r>
              <a:rPr lang="en-US" i="1" dirty="0" smtClean="0"/>
              <a:t>	—</a:t>
            </a:r>
            <a:r>
              <a:rPr lang="en-US" i="1" dirty="0"/>
              <a:t>I do know this. Come on, Rudolf. For history! Nobody will hear you anyway—this is strictly a text-based project.</a:t>
            </a:r>
            <a:endParaRPr lang="en-US" dirty="0"/>
          </a:p>
          <a:p>
            <a:r>
              <a:rPr lang="en-US" i="1" dirty="0" smtClean="0"/>
              <a:t>	—</a:t>
            </a:r>
            <a:r>
              <a:rPr lang="en-US" i="1" dirty="0"/>
              <a:t>Damn you. Okay, fine. </a:t>
            </a:r>
            <a:r>
              <a:rPr lang="en-US" dirty="0"/>
              <a:t>[ahem]</a:t>
            </a:r>
          </a:p>
          <a:p>
            <a:r>
              <a:rPr lang="en-US" dirty="0"/>
              <a:t> </a:t>
            </a:r>
          </a:p>
          <a:p>
            <a:r>
              <a:rPr lang="fr-FR" i="1" dirty="0" smtClean="0"/>
              <a:t>	Né en </a:t>
            </a:r>
            <a:r>
              <a:rPr lang="fr-FR" i="1" dirty="0"/>
              <a:t>nonante deux, nom de Dieu, </a:t>
            </a:r>
            <a:endParaRPr lang="en-US" i="1" dirty="0"/>
          </a:p>
          <a:p>
            <a:r>
              <a:rPr lang="fr-FR" i="1" dirty="0" smtClean="0"/>
              <a:t>	Mon </a:t>
            </a:r>
            <a:r>
              <a:rPr lang="fr-FR" i="1" dirty="0"/>
              <a:t>nom est Père </a:t>
            </a:r>
            <a:r>
              <a:rPr lang="fr-FR" i="1" dirty="0" smtClean="0"/>
              <a:t>Duchesne</a:t>
            </a:r>
            <a:r>
              <a:rPr lang="en-US" i="1" dirty="0"/>
              <a:t> </a:t>
            </a:r>
            <a:r>
              <a:rPr lang="en-US" i="1" dirty="0" smtClean="0"/>
              <a:t>…</a:t>
            </a:r>
            <a:endParaRPr lang="en-US" i="1" dirty="0"/>
          </a:p>
        </p:txBody>
      </p:sp>
    </p:spTree>
    <p:extLst>
      <p:ext uri="{BB962C8B-B14F-4D97-AF65-F5344CB8AC3E}">
        <p14:creationId xmlns:p14="http://schemas.microsoft.com/office/powerpoint/2010/main" val="1924438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66800" y="0"/>
            <a:ext cx="6985429" cy="6858000"/>
          </a:xfrm>
          <a:prstGeom prst="rect">
            <a:avLst/>
          </a:prstGeom>
        </p:spPr>
      </p:pic>
    </p:spTree>
    <p:extLst>
      <p:ext uri="{BB962C8B-B14F-4D97-AF65-F5344CB8AC3E}">
        <p14:creationId xmlns:p14="http://schemas.microsoft.com/office/powerpoint/2010/main" val="838892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92481"/>
            <a:ext cx="7861300" cy="5539978"/>
          </a:xfrm>
          <a:prstGeom prst="rect">
            <a:avLst/>
          </a:prstGeom>
          <a:noFill/>
        </p:spPr>
        <p:txBody>
          <a:bodyPr wrap="square" rtlCol="0">
            <a:spAutoFit/>
          </a:bodyPr>
          <a:lstStyle/>
          <a:p>
            <a:r>
              <a:rPr lang="en-US" sz="2400" dirty="0" smtClean="0"/>
              <a:t>	[</a:t>
            </a:r>
            <a:r>
              <a:rPr lang="en-US" sz="2400" dirty="0"/>
              <a:t>V]</a:t>
            </a:r>
            <a:r>
              <a:rPr lang="en-US" sz="2400" dirty="0" err="1"/>
              <a:t>ulgarities</a:t>
            </a:r>
            <a:r>
              <a:rPr lang="en-US" sz="2400" dirty="0"/>
              <a:t> which subvert this most adult, unsparingly formal and radiant of masterpieces. Inspired by </a:t>
            </a:r>
            <a:r>
              <a:rPr lang="en-US" sz="2400" dirty="0" err="1"/>
              <a:t>Hölderlin’s</a:t>
            </a:r>
            <a:r>
              <a:rPr lang="en-US" sz="2400" dirty="0"/>
              <a:t> idiosyncratic but incomparable rendition, Heidegger declared the famous choral ode on the nature of man to be </a:t>
            </a:r>
            <a:r>
              <a:rPr lang="en-US" sz="2400" i="1" dirty="0"/>
              <a:t>the foundational statement in Western civilization</a:t>
            </a:r>
            <a:r>
              <a:rPr lang="en-US" sz="2400" dirty="0"/>
              <a:t>. Elizabeth Wyckoff’s version, one among so many, is lucidly attentive. Why Carson’s “customers” instead of “man”? Why this “hilarious cantering” or the all but total omission of the cardinal theme, that of the </a:t>
            </a:r>
            <a:r>
              <a:rPr lang="en-US" sz="2400" dirty="0" err="1"/>
              <a:t>unhoused</a:t>
            </a:r>
            <a:r>
              <a:rPr lang="en-US" sz="2400" dirty="0"/>
              <a:t> wanderer (</a:t>
            </a:r>
            <a:r>
              <a:rPr lang="en-US" sz="2400" dirty="0" err="1"/>
              <a:t>apolis</a:t>
            </a:r>
            <a:r>
              <a:rPr lang="en-US" sz="2400" dirty="0"/>
              <a:t>), outcast from the civic hearth – a theme which crystallizes the </a:t>
            </a:r>
            <a:r>
              <a:rPr lang="en-US" sz="2400" dirty="0" err="1"/>
              <a:t>Sophoclean</a:t>
            </a:r>
            <a:r>
              <a:rPr lang="en-US" sz="2400" dirty="0"/>
              <a:t> reading of the human condition</a:t>
            </a:r>
            <a:r>
              <a:rPr lang="en-US" sz="2400" dirty="0" smtClean="0"/>
              <a:t>?</a:t>
            </a:r>
          </a:p>
          <a:p>
            <a:endParaRPr lang="en-US" sz="2400" dirty="0"/>
          </a:p>
          <a:p>
            <a:pPr algn="r"/>
            <a:r>
              <a:rPr lang="en-US" sz="2400" dirty="0"/>
              <a:t>George Steiner, “Anne Carson ‘translates’ Antigone”</a:t>
            </a:r>
          </a:p>
          <a:p>
            <a:pPr algn="r"/>
            <a:r>
              <a:rPr lang="en-US" sz="2400" i="1" dirty="0"/>
              <a:t>The Times Literary Supplement</a:t>
            </a:r>
            <a:r>
              <a:rPr lang="en-US" sz="2400" dirty="0"/>
              <a:t>, August 1, 2012</a:t>
            </a:r>
            <a:endParaRPr lang="en-US" sz="2400" i="1" dirty="0"/>
          </a:p>
          <a:p>
            <a:pPr algn="r"/>
            <a:endParaRPr lang="en-US" dirty="0"/>
          </a:p>
        </p:txBody>
      </p:sp>
    </p:spTree>
    <p:extLst>
      <p:ext uri="{BB962C8B-B14F-4D97-AF65-F5344CB8AC3E}">
        <p14:creationId xmlns:p14="http://schemas.microsoft.com/office/powerpoint/2010/main" val="92763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31800"/>
            <a:ext cx="7658100" cy="5909309"/>
          </a:xfrm>
          <a:prstGeom prst="rect">
            <a:avLst/>
          </a:prstGeom>
          <a:noFill/>
        </p:spPr>
        <p:txBody>
          <a:bodyPr wrap="square" rtlCol="0">
            <a:spAutoFit/>
          </a:bodyPr>
          <a:lstStyle/>
          <a:p>
            <a:r>
              <a:rPr lang="en-US" sz="2400" dirty="0" smtClean="0"/>
              <a:t>	Translation </a:t>
            </a:r>
            <a:r>
              <a:rPr lang="en-US" sz="2400" dirty="0"/>
              <a:t>should embody an act of thanks to the original. It should celebrate its own dependence on its source. It concentrates scruple and trust, however </a:t>
            </a:r>
            <a:r>
              <a:rPr lang="en-US" sz="2400" dirty="0" err="1"/>
              <a:t>recreative</a:t>
            </a:r>
            <a:r>
              <a:rPr lang="en-US" sz="2400" dirty="0"/>
              <a:t> or anarchic its instincts. It is an </a:t>
            </a:r>
            <a:r>
              <a:rPr lang="en-US" sz="2400" dirty="0" smtClean="0"/>
              <a:t>informing </a:t>
            </a:r>
            <a:r>
              <a:rPr lang="en-US" sz="2400" dirty="0"/>
              <a:t>craft which, sometimes enigmatically, reveals within or adds to the original what was already there – particularly where the text has been translated, imitated, adapted a hundredfold. Anne Carson has often achieved this exigent ideal. But not this time</a:t>
            </a:r>
            <a:r>
              <a:rPr lang="en-US" sz="2400" dirty="0" smtClean="0"/>
              <a:t>.</a:t>
            </a:r>
          </a:p>
          <a:p>
            <a:endParaRPr lang="en-US" sz="2400" dirty="0"/>
          </a:p>
          <a:p>
            <a:r>
              <a:rPr lang="en-US" sz="2400" dirty="0" smtClean="0"/>
              <a:t>	Here, the voice-overs by Hegel, Virginia Woolf and </a:t>
            </a:r>
            <a:r>
              <a:rPr lang="en-US" sz="2400" dirty="0" err="1" smtClean="0"/>
              <a:t>Bertolt</a:t>
            </a:r>
            <a:r>
              <a:rPr lang="en-US" sz="2400" dirty="0" smtClean="0"/>
              <a:t> Brecht are a facile diversion.</a:t>
            </a:r>
          </a:p>
          <a:p>
            <a:endParaRPr lang="en-US" sz="2400" dirty="0" smtClean="0"/>
          </a:p>
          <a:p>
            <a:pPr algn="r"/>
            <a:r>
              <a:rPr lang="en-US" sz="2400" dirty="0" smtClean="0"/>
              <a:t>George Steiner, “Anne Carson ‘translates’ Antigone”</a:t>
            </a:r>
          </a:p>
          <a:p>
            <a:pPr algn="r"/>
            <a:r>
              <a:rPr lang="en-US" sz="2400" i="1" dirty="0" smtClean="0"/>
              <a:t>The Times Literary Supplement</a:t>
            </a:r>
            <a:r>
              <a:rPr lang="en-US" sz="2400" dirty="0" smtClean="0"/>
              <a:t>, August 1, 2012</a:t>
            </a:r>
            <a:endParaRPr lang="en-US" sz="2400" i="1" dirty="0"/>
          </a:p>
          <a:p>
            <a:endParaRPr lang="en-US" dirty="0"/>
          </a:p>
        </p:txBody>
      </p:sp>
    </p:spTree>
    <p:extLst>
      <p:ext uri="{BB962C8B-B14F-4D97-AF65-F5344CB8AC3E}">
        <p14:creationId xmlns:p14="http://schemas.microsoft.com/office/powerpoint/2010/main" val="965311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0" y="762000"/>
            <a:ext cx="7213600" cy="5262979"/>
          </a:xfrm>
          <a:prstGeom prst="rect">
            <a:avLst/>
          </a:prstGeom>
          <a:noFill/>
        </p:spPr>
        <p:txBody>
          <a:bodyPr wrap="square" rtlCol="0">
            <a:spAutoFit/>
          </a:bodyPr>
          <a:lstStyle/>
          <a:p>
            <a:r>
              <a:rPr lang="en-US" sz="2400" dirty="0" smtClean="0"/>
              <a:t>	This </a:t>
            </a:r>
            <a:r>
              <a:rPr lang="en-US" sz="2400" dirty="0"/>
              <a:t>translation is not wrestling with every word </a:t>
            </a:r>
            <a:r>
              <a:rPr lang="en-US" sz="2400" dirty="0" smtClean="0"/>
              <a:t>or </a:t>
            </a:r>
            <a:r>
              <a:rPr lang="en-US" sz="2400" dirty="0"/>
              <a:t>phrase, trying to find felicitous English for the classical Greek, but skipping lines, adding some from contemporary discourse, distilling and dispersing the textual effects of this play for our time. In place of a loyal translation, a different kind of transposition and search for equivalence takes place here. …</a:t>
            </a:r>
          </a:p>
          <a:p>
            <a:r>
              <a:rPr lang="en-US" sz="2400" dirty="0" smtClean="0"/>
              <a:t>	Carson </a:t>
            </a:r>
            <a:r>
              <a:rPr lang="en-US" sz="2400" dirty="0"/>
              <a:t>does not “rewrite” </a:t>
            </a:r>
            <a:r>
              <a:rPr lang="en-US" sz="2400" i="1" dirty="0"/>
              <a:t>Antigone</a:t>
            </a:r>
            <a:r>
              <a:rPr lang="en-US" sz="2400" dirty="0"/>
              <a:t>. … </a:t>
            </a:r>
            <a:r>
              <a:rPr lang="en-US" sz="2400" i="1" dirty="0" err="1"/>
              <a:t>Antigonick</a:t>
            </a:r>
            <a:r>
              <a:rPr lang="en-US" sz="2400" dirty="0"/>
              <a:t> is more transference than translation, a relay of tragedy into a contemporary vernacular that mixes with archaic phrasing</a:t>
            </a:r>
            <a:r>
              <a:rPr lang="en-US" sz="2400" dirty="0" smtClean="0"/>
              <a:t>.</a:t>
            </a:r>
          </a:p>
          <a:p>
            <a:pPr algn="r"/>
            <a:r>
              <a:rPr lang="en-US" sz="2400" dirty="0" smtClean="0"/>
              <a:t>Judith Butler, “Can’t Stop Screaming”</a:t>
            </a:r>
          </a:p>
          <a:p>
            <a:pPr algn="r"/>
            <a:r>
              <a:rPr lang="en-US" sz="2400" i="1" dirty="0" smtClean="0"/>
              <a:t>Public Books</a:t>
            </a:r>
            <a:r>
              <a:rPr lang="en-US" sz="2400" dirty="0" smtClean="0"/>
              <a:t>, September 5, 2012</a:t>
            </a:r>
            <a:endParaRPr lang="en-US" sz="2400" i="1" dirty="0"/>
          </a:p>
          <a:p>
            <a:endParaRPr lang="en-US" sz="2400" dirty="0"/>
          </a:p>
        </p:txBody>
      </p:sp>
    </p:spTree>
    <p:extLst>
      <p:ext uri="{BB962C8B-B14F-4D97-AF65-F5344CB8AC3E}">
        <p14:creationId xmlns:p14="http://schemas.microsoft.com/office/powerpoint/2010/main" val="2185442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3367</TotalTime>
  <Words>41</Words>
  <Application>Microsoft Office PowerPoint</Application>
  <PresentationFormat>On-screen Show (4:3)</PresentationFormat>
  <Paragraphs>55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Keady</dc:creator>
  <cp:lastModifiedBy>Diana</cp:lastModifiedBy>
  <cp:revision>30</cp:revision>
  <dcterms:created xsi:type="dcterms:W3CDTF">2016-04-29T22:18:00Z</dcterms:created>
  <dcterms:modified xsi:type="dcterms:W3CDTF">2016-06-14T13:40:10Z</dcterms:modified>
</cp:coreProperties>
</file>